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3" r:id="rId6"/>
    <p:sldId id="262" r:id="rId7"/>
    <p:sldId id="264" r:id="rId8"/>
    <p:sldId id="260" r:id="rId9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59"/>
  </p:normalViewPr>
  <p:slideViewPr>
    <p:cSldViewPr snapToGrid="0" snapToObjects="1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BA1B-E0DB-D74F-AFF0-F9A902A94E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19D66-D0CB-A64F-8D56-F1D5DAD10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1358A-D94A-9C4C-BCEA-2C7B7318E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54AC5-4BA4-4046-B028-EAA345482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7086CD-8581-9141-AFCC-9D593DB5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E18344-7106-CB4E-8F9A-945941B9F5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37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17BBB-6338-F741-96B0-C87CAED17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AB198-505D-0A48-A148-13DCE7312C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44F69-7CF7-6D46-A41E-AF9774E7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52CE8-4B32-9347-B545-58C4C0CEA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F1577-F5F7-A24D-BD00-24007343F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203629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C605A2-785B-D944-A1F7-8DD9B40A1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EABEF-9EB7-0644-A65A-ED38EA5E1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A1575-5635-7E47-9CCE-D0593F52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E5EED-3D37-6D4D-A3AF-E409D21B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B6BE-746E-D74B-B102-4C7AF32B9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34598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CBEB2-85AD-5E42-A839-138976AE3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D1B06-28FA-124D-B7BE-910059709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4BB85-470A-214B-9EB1-5653D3D86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69BD7-CD4A-034C-9CDA-C962CE49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066C-469E-C44E-9649-AC056AF2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622116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48614-D8CF-0447-9C23-B8500D181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172B2-D00B-1148-B8AD-11122C02F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261EB-EBCE-5B48-B8BB-B9F07C6F5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3710D-36F4-BA4E-886D-1D02FE6B6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B55E4-7C8A-994A-B355-A497BC77D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644933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B233E-0E72-BD46-A066-934758F3E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1332B-0CA8-124D-812D-8CF46019C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007212-B13E-9A4D-9F2C-493F775A6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9C18F-2FE4-0E40-B34F-A7565FC7A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D60F3-9E1C-AF48-A6EB-4EC3041B8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AFF8F0-4828-A044-9CA3-4C27D173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1364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8AFB-777A-474B-B510-66C095D8C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BE98B-6CDC-6347-A98B-004DDDA43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84F1A-8E18-864C-8231-FFB65F30A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13EB06-EBD6-5249-AB76-544BCCF8F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DE2ECA-2A17-4A48-A5EB-C0A4B036B2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903C23-6F84-C145-88F3-94DA22CD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86A5F6-36B1-C04C-A796-E76F1FA2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D5FB2-0BA9-3941-98D4-0AF40885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58330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052FF-F90F-6442-B761-A460F1B82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3C17DE-39A3-1340-8891-2B974581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FB0BEA-D525-A146-902C-61822FC7D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A6DE3A-E4E2-B14A-A9B7-4EE25C3F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333000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C7EE37-85C4-3349-98E5-CE2B31B0E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EF3BFE-0E18-DA46-9BCD-785ED053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C0754-B900-2246-BFF0-A6DA16A08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96070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5AF08-2A69-D046-B333-71B71F03B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0335C-C888-BE42-89E2-3D4B5EA3B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CECBC7-68E3-1E40-993D-16A588120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3A014-0001-D54A-9D81-0FB16BE8B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C353CB-475E-3C45-B98B-8F2FA128E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FACD18-6E78-4742-B59B-5A7E56A82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206456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7AFD2-93D0-A443-810A-E043D913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7ED069-C5BD-2E4D-BD56-89E9DDEBB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98BCA-5E38-DC49-A254-FAE1BBE3D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234448-D0BC-BA4B-A84B-2D1E45428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D07FB-9AC6-0842-AE86-2218B74B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0C524F-DF5F-CD47-B309-1EB49F652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44973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41234-9B28-4743-85BE-B265640C8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28A64-C618-6447-A613-96297ADE6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8F4BB-57CB-AD42-A750-BE53C9106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6A5CE-24BA-B740-B30E-68E2F4FE1B23}" type="datetimeFigureOut">
              <a:rPr lang="en-UA" smtClean="0"/>
              <a:t>11/30/2023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220F4-A3FD-7441-BC27-8911BA615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01F1B-B2E2-2A48-9589-D16B7A278B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10947-6555-4A4B-83D1-9E2D12C5A0C5}" type="slidenum">
              <a:rPr lang="en-UA" smtClean="0"/>
              <a:t>‹#›</a:t>
            </a:fld>
            <a:endParaRPr lang="en-U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F10239-4724-6644-B281-E6E3E93C41C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140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20BEF-E510-5540-B603-290ED625DC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4695" y="2541577"/>
            <a:ext cx="5573486" cy="177484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Анализ службы такси</a:t>
            </a:r>
            <a:endParaRPr lang="en-UA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092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Исходные данные и задание</a:t>
            </a:r>
            <a:endParaRPr lang="en-UA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7467D3-5BE7-4846-8EA4-0EA03FAAF428}"/>
              </a:ext>
            </a:extLst>
          </p:cNvPr>
          <p:cNvSpPr txBox="1"/>
          <p:nvPr/>
        </p:nvSpPr>
        <p:spPr>
          <a:xfrm>
            <a:off x="1151467" y="1825625"/>
            <a:ext cx="99144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Есть таблица, состоящая из поездок такси в Нью-Йорке. (</a:t>
            </a:r>
            <a:r>
              <a:rPr lang="en-US" dirty="0">
                <a:solidFill>
                  <a:schemeClr val="bg1"/>
                </a:solidFill>
              </a:rPr>
              <a:t>CSV)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Необходимо, используя таблицу поездок для каждого дня, рассчитать процент поездок по количеству человек в машине (без пассажиров, 1, 2, 3, 4 и более пассажиров) и предоставить информацию с самой дорогой и самой дешевой поездкой для каждой группы.</a:t>
            </a:r>
          </a:p>
          <a:p>
            <a:r>
              <a:rPr lang="ru-RU" dirty="0">
                <a:solidFill>
                  <a:schemeClr val="bg1"/>
                </a:solidFill>
              </a:rPr>
              <a:t> </a:t>
            </a:r>
          </a:p>
          <a:p>
            <a:r>
              <a:rPr lang="ru-RU" dirty="0">
                <a:solidFill>
                  <a:schemeClr val="bg1"/>
                </a:solidFill>
              </a:rPr>
              <a:t>Провести аналитику и построить график на тему «Как пройденное расстояние и количество пассажиров влияет на чаевые» в любом удобном инструменте.</a:t>
            </a:r>
          </a:p>
          <a:p>
            <a:endParaRPr lang="ru-RU" b="1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635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План действий  и описание проведенных манипуляций</a:t>
            </a:r>
            <a:endParaRPr lang="en-UA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7467D3-5BE7-4846-8EA4-0EA03FAAF428}"/>
              </a:ext>
            </a:extLst>
          </p:cNvPr>
          <p:cNvSpPr txBox="1"/>
          <p:nvPr/>
        </p:nvSpPr>
        <p:spPr>
          <a:xfrm>
            <a:off x="1151467" y="1825625"/>
            <a:ext cx="991446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Для начала нужно выстроить цепочку преобразований и манипуляций от исходных данных до готового результата. Исходные данные представлены </a:t>
            </a:r>
            <a:r>
              <a:rPr lang="en-US" dirty="0">
                <a:solidFill>
                  <a:schemeClr val="bg1"/>
                </a:solidFill>
              </a:rPr>
              <a:t>csv </a:t>
            </a:r>
            <a:r>
              <a:rPr lang="ru-RU" dirty="0">
                <a:solidFill>
                  <a:schemeClr val="bg1"/>
                </a:solidFill>
              </a:rPr>
              <a:t>файлом, с количеством строк </a:t>
            </a:r>
            <a:r>
              <a:rPr lang="en-US" dirty="0">
                <a:solidFill>
                  <a:schemeClr val="bg1"/>
                </a:solidFill>
              </a:rPr>
              <a:t>&gt; 6</a:t>
            </a:r>
            <a:r>
              <a:rPr lang="ru-RU" dirty="0">
                <a:solidFill>
                  <a:schemeClr val="bg1"/>
                </a:solidFill>
              </a:rPr>
              <a:t>млн. Исходные данные это конечный на данный момент времени файл, данные в него не добавляются построчно, значит загрузить их можно за один раз. Исходя из объема и целей дальнейшего анализа я выбираю </a:t>
            </a:r>
            <a:r>
              <a:rPr lang="en-US" dirty="0">
                <a:solidFill>
                  <a:schemeClr val="bg1"/>
                </a:solidFill>
              </a:rPr>
              <a:t>ClickHouse – </a:t>
            </a:r>
            <a:r>
              <a:rPr lang="ru-RU" dirty="0">
                <a:solidFill>
                  <a:schemeClr val="bg1"/>
                </a:solidFill>
              </a:rPr>
              <a:t>это позволит в разы ускорить процесс аналитики по сравнению с </a:t>
            </a:r>
            <a:r>
              <a:rPr lang="en-US" dirty="0" err="1">
                <a:solidFill>
                  <a:schemeClr val="bg1"/>
                </a:solidFill>
              </a:rPr>
              <a:t>postgres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Запускать </a:t>
            </a:r>
            <a:r>
              <a:rPr lang="en-US" dirty="0">
                <a:solidFill>
                  <a:schemeClr val="bg1"/>
                </a:solidFill>
              </a:rPr>
              <a:t>ClickHouse </a:t>
            </a:r>
            <a:r>
              <a:rPr lang="ru-RU" dirty="0">
                <a:solidFill>
                  <a:schemeClr val="bg1"/>
                </a:solidFill>
              </a:rPr>
              <a:t>будем используя </a:t>
            </a:r>
            <a:r>
              <a:rPr lang="en-US" dirty="0">
                <a:solidFill>
                  <a:schemeClr val="bg1"/>
                </a:solidFill>
              </a:rPr>
              <a:t>Docker-</a:t>
            </a:r>
            <a:r>
              <a:rPr lang="ru-RU" dirty="0">
                <a:solidFill>
                  <a:schemeClr val="bg1"/>
                </a:solidFill>
              </a:rPr>
              <a:t>контейнер, манипулировать с данными будем при помощи </a:t>
            </a:r>
            <a:r>
              <a:rPr lang="en-US" dirty="0" err="1">
                <a:solidFill>
                  <a:schemeClr val="bg1"/>
                </a:solidFill>
              </a:rPr>
              <a:t>DBeaver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Загрузим сырые данные через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командную строку </a:t>
            </a:r>
            <a:r>
              <a:rPr lang="en-US" dirty="0" err="1">
                <a:solidFill>
                  <a:schemeClr val="bg1"/>
                </a:solidFill>
              </a:rPr>
              <a:t>clickhouse</a:t>
            </a:r>
            <a:r>
              <a:rPr lang="en-US" dirty="0">
                <a:solidFill>
                  <a:schemeClr val="bg1"/>
                </a:solidFill>
              </a:rPr>
              <a:t>-client</a:t>
            </a:r>
            <a:r>
              <a:rPr lang="ru-RU" dirty="0">
                <a:solidFill>
                  <a:schemeClr val="bg1"/>
                </a:solidFill>
              </a:rPr>
              <a:t>, указав в параметрах пропустить первую строку и выбрать оптимальный формат даты. </a:t>
            </a:r>
          </a:p>
          <a:p>
            <a:r>
              <a:rPr lang="ru-RU" dirty="0">
                <a:solidFill>
                  <a:schemeClr val="bg1"/>
                </a:solidFill>
              </a:rPr>
              <a:t>После загрузки можно убрать ненужные столбцы используя </a:t>
            </a:r>
            <a:r>
              <a:rPr lang="en-US" dirty="0">
                <a:solidFill>
                  <a:schemeClr val="bg1"/>
                </a:solidFill>
              </a:rPr>
              <a:t>ALTER TABLE</a:t>
            </a:r>
            <a:r>
              <a:rPr lang="ru-RU" dirty="0">
                <a:solidFill>
                  <a:schemeClr val="bg1"/>
                </a:solidFill>
              </a:rPr>
              <a:t>. Получив очищенную от ненужных данных таблицу можно начинать реализовывать требуемую в ТЗ аналитику и представления. Первоначально выделим дату из имеющейся, чтобы манипулировать днями. В дальнейшем для построения столбцов с подсчетом количества поездок в зависимости о количества пассажиров используем комбинатор агрегатных функций </a:t>
            </a:r>
            <a:r>
              <a:rPr lang="en-US" dirty="0">
                <a:solidFill>
                  <a:schemeClr val="bg1"/>
                </a:solidFill>
              </a:rPr>
              <a:t>“</a:t>
            </a:r>
            <a:r>
              <a:rPr lang="en-US" dirty="0" err="1">
                <a:solidFill>
                  <a:schemeClr val="bg1"/>
                </a:solidFill>
              </a:rPr>
              <a:t>countif</a:t>
            </a:r>
            <a:r>
              <a:rPr lang="en-US" dirty="0">
                <a:solidFill>
                  <a:schemeClr val="bg1"/>
                </a:solidFill>
              </a:rPr>
              <a:t>” </a:t>
            </a:r>
            <a:r>
              <a:rPr lang="ru-RU" dirty="0">
                <a:solidFill>
                  <a:schemeClr val="bg1"/>
                </a:solidFill>
              </a:rPr>
              <a:t>доступный в </a:t>
            </a:r>
            <a:r>
              <a:rPr lang="en-US" dirty="0">
                <a:solidFill>
                  <a:schemeClr val="bg1"/>
                </a:solidFill>
              </a:rPr>
              <a:t>ClickHouse </a:t>
            </a:r>
            <a:r>
              <a:rPr lang="ru-RU" dirty="0">
                <a:solidFill>
                  <a:schemeClr val="bg1"/>
                </a:solidFill>
              </a:rPr>
              <a:t>чем многократно упрощаем код и сложность задания. Формируем требуемые столбцы с помощью скрипта из </a:t>
            </a:r>
            <a:r>
              <a:rPr lang="en-US" dirty="0" err="1">
                <a:solidFill>
                  <a:schemeClr val="bg1"/>
                </a:solidFill>
              </a:rPr>
              <a:t>MART.sql</a:t>
            </a:r>
            <a:r>
              <a:rPr lang="en-US" dirty="0">
                <a:solidFill>
                  <a:schemeClr val="bg1"/>
                </a:solidFill>
              </a:rPr>
              <a:t>. </a:t>
            </a:r>
            <a:endParaRPr lang="ru-RU" dirty="0">
              <a:solidFill>
                <a:schemeClr val="bg1"/>
              </a:solidFill>
            </a:endParaRPr>
          </a:p>
          <a:p>
            <a:endParaRPr lang="ru-RU" b="1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9568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Схема</a:t>
            </a:r>
            <a:endParaRPr lang="en-UA" dirty="0">
              <a:solidFill>
                <a:schemeClr val="bg1"/>
              </a:solidFill>
            </a:endParaRP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73F0F123-5641-4603-B143-2CAF57462242}"/>
              </a:ext>
            </a:extLst>
          </p:cNvPr>
          <p:cNvSpPr/>
          <p:nvPr/>
        </p:nvSpPr>
        <p:spPr>
          <a:xfrm>
            <a:off x="357239" y="1337733"/>
            <a:ext cx="2336800" cy="5249334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B5A8CBD9-1442-44F2-9CE7-E54B21B09603}"/>
              </a:ext>
            </a:extLst>
          </p:cNvPr>
          <p:cNvSpPr/>
          <p:nvPr/>
        </p:nvSpPr>
        <p:spPr>
          <a:xfrm>
            <a:off x="4419599" y="1337733"/>
            <a:ext cx="3839633" cy="5249334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Прямоугольник: скругленные углы 29">
            <a:extLst>
              <a:ext uri="{FF2B5EF4-FFF2-40B4-BE49-F238E27FC236}">
                <a16:creationId xmlns:a16="http://schemas.microsoft.com/office/drawing/2014/main" id="{5ADA5D1A-49F7-4364-9760-6FA3B5692D00}"/>
              </a:ext>
            </a:extLst>
          </p:cNvPr>
          <p:cNvSpPr/>
          <p:nvPr/>
        </p:nvSpPr>
        <p:spPr>
          <a:xfrm>
            <a:off x="9519392" y="1337733"/>
            <a:ext cx="2336800" cy="524933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B72BB7-4787-43D9-95E9-4727269305FF}"/>
              </a:ext>
            </a:extLst>
          </p:cNvPr>
          <p:cNvSpPr txBox="1"/>
          <p:nvPr/>
        </p:nvSpPr>
        <p:spPr>
          <a:xfrm>
            <a:off x="571289" y="1483267"/>
            <a:ext cx="1820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RAW</a:t>
            </a:r>
            <a:endParaRPr lang="ru-RU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E0930B-A8E3-406A-B659-6B2F6050573C}"/>
              </a:ext>
            </a:extLst>
          </p:cNvPr>
          <p:cNvSpPr txBox="1"/>
          <p:nvPr/>
        </p:nvSpPr>
        <p:spPr>
          <a:xfrm>
            <a:off x="5457719" y="1456293"/>
            <a:ext cx="1820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CORE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A54F95-0A97-4593-9E6C-1736F5B206EB}"/>
              </a:ext>
            </a:extLst>
          </p:cNvPr>
          <p:cNvSpPr txBox="1"/>
          <p:nvPr/>
        </p:nvSpPr>
        <p:spPr>
          <a:xfrm>
            <a:off x="9818263" y="1483267"/>
            <a:ext cx="1820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MART</a:t>
            </a:r>
            <a:endParaRPr lang="ru-RU" dirty="0"/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9C69439E-83CD-4F53-8E5F-F95936E3D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201" y="6141507"/>
            <a:ext cx="351368" cy="351368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086C14FA-24D3-4D03-86C0-216EAD38A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908" y="1792847"/>
            <a:ext cx="750865" cy="622552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B2374B5E-7651-4AF0-B0BA-B35335AB2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409" y="3363966"/>
            <a:ext cx="1505160" cy="1476581"/>
          </a:xfrm>
          <a:prstGeom prst="rect">
            <a:avLst/>
          </a:prstGeo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15A8FCB6-3F12-4EC7-A624-D76E8E7220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002" y="2590427"/>
            <a:ext cx="1619476" cy="3781953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8588190F-F73E-4FC7-A39C-63678E442C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0912" y="1971159"/>
            <a:ext cx="1371791" cy="1867161"/>
          </a:xfrm>
          <a:prstGeom prst="rect">
            <a:avLst/>
          </a:prstGeo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F0FD2084-EADA-4173-8444-48F9DBBDEA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66808" y="3005003"/>
            <a:ext cx="1381318" cy="3391373"/>
          </a:xfrm>
          <a:prstGeom prst="rect">
            <a:avLst/>
          </a:prstGeom>
        </p:spPr>
      </p:pic>
      <p:sp>
        <p:nvSpPr>
          <p:cNvPr id="46" name="Стрелка: вправо 45">
            <a:extLst>
              <a:ext uri="{FF2B5EF4-FFF2-40B4-BE49-F238E27FC236}">
                <a16:creationId xmlns:a16="http://schemas.microsoft.com/office/drawing/2014/main" id="{407474B4-5C3F-4654-AEE7-BB07487F614E}"/>
              </a:ext>
            </a:extLst>
          </p:cNvPr>
          <p:cNvSpPr/>
          <p:nvPr/>
        </p:nvSpPr>
        <p:spPr>
          <a:xfrm>
            <a:off x="8441267" y="3962399"/>
            <a:ext cx="970059" cy="3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Стрелка: вправо 46">
            <a:extLst>
              <a:ext uri="{FF2B5EF4-FFF2-40B4-BE49-F238E27FC236}">
                <a16:creationId xmlns:a16="http://schemas.microsoft.com/office/drawing/2014/main" id="{94B459F7-E05B-4229-9D6D-D3D6C53454CE}"/>
              </a:ext>
            </a:extLst>
          </p:cNvPr>
          <p:cNvSpPr/>
          <p:nvPr/>
        </p:nvSpPr>
        <p:spPr>
          <a:xfrm>
            <a:off x="3112967" y="3962399"/>
            <a:ext cx="970059" cy="3894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9" name="Рисунок 48">
            <a:extLst>
              <a:ext uri="{FF2B5EF4-FFF2-40B4-BE49-F238E27FC236}">
                <a16:creationId xmlns:a16="http://schemas.microsoft.com/office/drawing/2014/main" id="{5FFE2995-5FC8-4BF6-902A-FE8041267504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5000"/>
          </a:blip>
          <a:stretch>
            <a:fillRect/>
          </a:stretch>
        </p:blipFill>
        <p:spPr>
          <a:xfrm>
            <a:off x="6395308" y="5066708"/>
            <a:ext cx="2398899" cy="1597704"/>
          </a:xfrm>
          <a:prstGeom prst="rect">
            <a:avLst/>
          </a:prstGeom>
        </p:spPr>
      </p:pic>
      <p:sp>
        <p:nvSpPr>
          <p:cNvPr id="5" name="Стрелка: вниз 4">
            <a:extLst>
              <a:ext uri="{FF2B5EF4-FFF2-40B4-BE49-F238E27FC236}">
                <a16:creationId xmlns:a16="http://schemas.microsoft.com/office/drawing/2014/main" id="{74DFE329-9F4F-489A-8880-50564F7EB9C0}"/>
              </a:ext>
            </a:extLst>
          </p:cNvPr>
          <p:cNvSpPr/>
          <p:nvPr/>
        </p:nvSpPr>
        <p:spPr>
          <a:xfrm>
            <a:off x="391106" y="2450776"/>
            <a:ext cx="2269066" cy="1439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0063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Аналитика</a:t>
            </a:r>
            <a:endParaRPr lang="en-UA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7467D3-5BE7-4846-8EA4-0EA03FAAF428}"/>
              </a:ext>
            </a:extLst>
          </p:cNvPr>
          <p:cNvSpPr txBox="1"/>
          <p:nvPr/>
        </p:nvSpPr>
        <p:spPr>
          <a:xfrm>
            <a:off x="1151467" y="1825625"/>
            <a:ext cx="9914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Для анализа на тему «Как пройденное расстояние и количество пассажиров влияет на чаевые» будем использовать таблицу </a:t>
            </a:r>
            <a:r>
              <a:rPr lang="en-US" dirty="0">
                <a:solidFill>
                  <a:schemeClr val="bg1"/>
                </a:solidFill>
              </a:rPr>
              <a:t>taxi </a:t>
            </a:r>
            <a:r>
              <a:rPr lang="ru-RU" dirty="0">
                <a:solidFill>
                  <a:schemeClr val="bg1"/>
                </a:solidFill>
              </a:rPr>
              <a:t>из слоя </a:t>
            </a:r>
            <a:r>
              <a:rPr lang="en-US" dirty="0">
                <a:solidFill>
                  <a:schemeClr val="bg1"/>
                </a:solidFill>
              </a:rPr>
              <a:t>core</a:t>
            </a:r>
            <a:r>
              <a:rPr lang="ru-RU" dirty="0">
                <a:solidFill>
                  <a:schemeClr val="bg1"/>
                </a:solidFill>
              </a:rPr>
              <a:t>. Она содержит необходимую информацию о протяженности поездки, количестве пассажиров и величине чаевых. В качестве инструментов нам понадобятся </a:t>
            </a:r>
            <a:r>
              <a:rPr lang="en-US" dirty="0" err="1">
                <a:solidFill>
                  <a:schemeClr val="bg1"/>
                </a:solidFill>
              </a:rPr>
              <a:t>jupyter</a:t>
            </a:r>
            <a:r>
              <a:rPr lang="en-US" dirty="0">
                <a:solidFill>
                  <a:schemeClr val="bg1"/>
                </a:solidFill>
              </a:rPr>
              <a:t> notebook</a:t>
            </a:r>
            <a:r>
              <a:rPr lang="ru-RU" dirty="0">
                <a:solidFill>
                  <a:schemeClr val="bg1"/>
                </a:solidFill>
              </a:rPr>
              <a:t>, а также </a:t>
            </a:r>
            <a:r>
              <a:rPr lang="en-US" dirty="0">
                <a:solidFill>
                  <a:schemeClr val="bg1"/>
                </a:solidFill>
              </a:rPr>
              <a:t>python-</a:t>
            </a:r>
            <a:r>
              <a:rPr lang="ru-RU" dirty="0">
                <a:solidFill>
                  <a:schemeClr val="bg1"/>
                </a:solidFill>
              </a:rPr>
              <a:t>библиотеки </a:t>
            </a:r>
            <a:r>
              <a:rPr lang="en-US" dirty="0">
                <a:solidFill>
                  <a:schemeClr val="bg1"/>
                </a:solidFill>
              </a:rPr>
              <a:t>pandas</a:t>
            </a:r>
            <a:r>
              <a:rPr lang="ru-RU" dirty="0">
                <a:solidFill>
                  <a:schemeClr val="bg1"/>
                </a:solidFill>
              </a:rPr>
              <a:t>, </a:t>
            </a:r>
            <a:r>
              <a:rPr lang="en-US" dirty="0">
                <a:solidFill>
                  <a:schemeClr val="bg1"/>
                </a:solidFill>
              </a:rPr>
              <a:t>seaborn,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ru-RU" dirty="0">
                <a:solidFill>
                  <a:schemeClr val="bg1"/>
                </a:solidFill>
              </a:rPr>
              <a:t>Попробуем задействовать </a:t>
            </a:r>
            <a:r>
              <a:rPr lang="en-US" dirty="0" err="1">
                <a:solidFill>
                  <a:schemeClr val="bg1"/>
                </a:solidFill>
              </a:rPr>
              <a:t>PySpark</a:t>
            </a:r>
            <a:r>
              <a:rPr lang="en-US" dirty="0">
                <a:solidFill>
                  <a:schemeClr val="bg1"/>
                </a:solidFill>
              </a:rPr>
              <a:t>. </a:t>
            </a:r>
            <a:endParaRPr lang="ru-RU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01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Графики</a:t>
            </a:r>
            <a:endParaRPr lang="en-UA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A392B29-DFB9-48DE-9799-BEA7DA6BB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202" y="1529802"/>
            <a:ext cx="4272819" cy="420204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1B4138-8CA8-4A6D-9B0A-0A5556397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477" y="1529801"/>
            <a:ext cx="4272820" cy="42020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59B0AE-65ED-4A76-9C86-85F49D213CF6}"/>
              </a:ext>
            </a:extLst>
          </p:cNvPr>
          <p:cNvSpPr txBox="1"/>
          <p:nvPr/>
        </p:nvSpPr>
        <p:spPr>
          <a:xfrm>
            <a:off x="2036141" y="5859999"/>
            <a:ext cx="2338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чаевые от расстояния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0A2CDF-A831-4806-AEF1-E9ED5E4E7D79}"/>
              </a:ext>
            </a:extLst>
          </p:cNvPr>
          <p:cNvSpPr txBox="1"/>
          <p:nvPr/>
        </p:nvSpPr>
        <p:spPr>
          <a:xfrm>
            <a:off x="6909734" y="5859999"/>
            <a:ext cx="3622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чаевые от количества пассажиров</a:t>
            </a:r>
          </a:p>
        </p:txBody>
      </p:sp>
    </p:spTree>
    <p:extLst>
      <p:ext uri="{BB962C8B-B14F-4D97-AF65-F5344CB8AC3E}">
        <p14:creationId xmlns:p14="http://schemas.microsoft.com/office/powerpoint/2010/main" val="2760742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Вывод по анализу</a:t>
            </a:r>
            <a:endParaRPr lang="en-UA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7467D3-5BE7-4846-8EA4-0EA03FAAF428}"/>
              </a:ext>
            </a:extLst>
          </p:cNvPr>
          <p:cNvSpPr txBox="1"/>
          <p:nvPr/>
        </p:nvSpPr>
        <p:spPr>
          <a:xfrm>
            <a:off x="1151467" y="1825625"/>
            <a:ext cx="99144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0" dirty="0">
                <a:solidFill>
                  <a:schemeClr val="bg1"/>
                </a:solidFill>
                <a:effectLst/>
                <a:latin typeface="+mj-lt"/>
              </a:rPr>
              <a:t>Прослеживается слабая связь между пройденным расстоянием и величиной чаевых, которую можно попытаться описать уравнением вида </a:t>
            </a:r>
            <a:r>
              <a:rPr lang="ru-RU" b="0" dirty="0" err="1">
                <a:solidFill>
                  <a:schemeClr val="bg1"/>
                </a:solidFill>
                <a:effectLst/>
                <a:latin typeface="+mj-lt"/>
              </a:rPr>
              <a:t>tip_amount</a:t>
            </a:r>
            <a:r>
              <a:rPr lang="ru-RU" b="0" dirty="0">
                <a:solidFill>
                  <a:schemeClr val="bg1"/>
                </a:solidFill>
                <a:effectLst/>
                <a:latin typeface="+mj-lt"/>
              </a:rPr>
              <a:t>=0.41*</a:t>
            </a:r>
            <a:r>
              <a:rPr lang="ru-RU" b="0" dirty="0" err="1">
                <a:solidFill>
                  <a:schemeClr val="bg1"/>
                </a:solidFill>
                <a:effectLst/>
                <a:latin typeface="+mj-lt"/>
              </a:rPr>
              <a:t>trip_distance</a:t>
            </a:r>
            <a:r>
              <a:rPr lang="ru-RU" b="0" dirty="0">
                <a:solidFill>
                  <a:schemeClr val="bg1"/>
                </a:solidFill>
                <a:effectLst/>
                <a:latin typeface="+mj-lt"/>
              </a:rPr>
              <a:t> + 2.34</a:t>
            </a:r>
          </a:p>
          <a:p>
            <a:r>
              <a:rPr lang="ru-RU" b="0" dirty="0">
                <a:solidFill>
                  <a:schemeClr val="bg1"/>
                </a:solidFill>
                <a:effectLst/>
                <a:latin typeface="+mj-lt"/>
              </a:rPr>
              <a:t>Вероятность предсказания правильного значения около 40%)</a:t>
            </a:r>
          </a:p>
          <a:p>
            <a:endParaRPr lang="ru-RU" dirty="0">
              <a:solidFill>
                <a:schemeClr val="bg1"/>
              </a:solidFill>
              <a:latin typeface="+mj-lt"/>
            </a:endParaRPr>
          </a:p>
          <a:p>
            <a:r>
              <a:rPr lang="ru-RU" b="0" dirty="0">
                <a:solidFill>
                  <a:schemeClr val="bg1"/>
                </a:solidFill>
                <a:effectLst/>
                <a:latin typeface="+mj-lt"/>
              </a:rPr>
              <a:t>В целом дисперсия чаевых представлена огромной вариативностью.</a:t>
            </a:r>
          </a:p>
          <a:p>
            <a:endParaRPr lang="ru-RU" b="1" dirty="0">
              <a:solidFill>
                <a:schemeClr val="bg1"/>
              </a:solidFill>
              <a:latin typeface="+mj-lt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797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F444-C0AC-DF41-BCD8-C1170D8E2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879" y="2698750"/>
            <a:ext cx="10760242" cy="14605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Спасибо за внимание и прочтение до конца!</a:t>
            </a:r>
            <a:endParaRPr lang="en-U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516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411</Words>
  <Application>Microsoft Office PowerPoint</Application>
  <PresentationFormat>Широкоэкранный</PresentationFormat>
  <Paragraphs>25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Анализ службы такси</vt:lpstr>
      <vt:lpstr>Исходные данные и задание</vt:lpstr>
      <vt:lpstr>План действий  и описание проведенных манипуляций</vt:lpstr>
      <vt:lpstr>Схема</vt:lpstr>
      <vt:lpstr>Аналитика</vt:lpstr>
      <vt:lpstr>Графики</vt:lpstr>
      <vt:lpstr>Вывод по анализу</vt:lpstr>
      <vt:lpstr>Спасибо за внимание и прочтение до конца!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2 1</cp:lastModifiedBy>
  <cp:revision>13</cp:revision>
  <dcterms:created xsi:type="dcterms:W3CDTF">2022-01-31T14:31:56Z</dcterms:created>
  <dcterms:modified xsi:type="dcterms:W3CDTF">2023-11-30T13:38:21Z</dcterms:modified>
</cp:coreProperties>
</file>

<file path=docProps/thumbnail.jpeg>
</file>